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Palatino Linotype" panose="02040502050505030304" pitchFamily="18" charset="0"/>
      <p:regular r:id="rId24"/>
      <p:bold r:id="rId25"/>
      <p:italic r:id="rId26"/>
      <p:boldItalic r:id="rId27"/>
    </p:embeddedFont>
    <p:embeddedFont>
      <p:font typeface="Verdana" panose="020B060403050404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s Leindals" userId="72ad7a60f2949dc8" providerId="LiveId" clId="{BC07BC8C-A5DE-4756-A210-C10880D3A3ED}"/>
    <pc:docChg chg="modSld">
      <pc:chgData name="Lukas Leindals" userId="72ad7a60f2949dc8" providerId="LiveId" clId="{BC07BC8C-A5DE-4756-A210-C10880D3A3ED}" dt="2020-01-24T13:30:40.204" v="1" actId="1038"/>
      <pc:docMkLst>
        <pc:docMk/>
      </pc:docMkLst>
      <pc:sldChg chg="modSp">
        <pc:chgData name="Lukas Leindals" userId="72ad7a60f2949dc8" providerId="LiveId" clId="{BC07BC8C-A5DE-4756-A210-C10880D3A3ED}" dt="2020-01-24T13:30:40.204" v="1" actId="1038"/>
        <pc:sldMkLst>
          <pc:docMk/>
          <pc:sldMk cId="0" sldId="260"/>
        </pc:sldMkLst>
        <pc:picChg chg="mod">
          <ac:chgData name="Lukas Leindals" userId="72ad7a60f2949dc8" providerId="LiveId" clId="{BC07BC8C-A5DE-4756-A210-C10880D3A3ED}" dt="2020-01-24T13:30:40.204" v="1" actId="1038"/>
          <ac:picMkLst>
            <pc:docMk/>
            <pc:sldMk cId="0" sldId="260"/>
            <ac:picMk id="146" creationId="{00000000-0000-0000-0000-000000000000}"/>
          </ac:picMkLst>
        </pc:picChg>
      </pc:sldChg>
    </pc:docChg>
  </pc:docChgLst>
</pc:chgInfo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695ed2bd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695ed2bd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695ed2bd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695ed2bd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6956719d8_7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6956719d8_7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6956719d8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76956719d8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6956719d8_7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76956719d8_7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6956719d8_7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6956719d8_7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7695ed2bd1_3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7695ed2bd1_3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695ed2bd1_2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695ed2bd1_2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7695ed2bd1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7695ed2bd1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6956719d8_7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76956719d8_7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6956719d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6956719d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7695ed2bd1_2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7695ed2bd1_2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76956719d8_7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76956719d8_7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6956719d8_1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6956719d8_1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6956719d8_1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6956719d8_1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695ed2bd1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695ed2bd1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6956719d8_6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6956719d8_6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695ed2b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695ed2bd1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6956719d8_7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6956719d8_7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6956719d8_6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76956719d8_6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ront/Pause A ">
  <p:cSld name="Front/Pause A 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/>
          <p:nvPr/>
        </p:nvSpPr>
        <p:spPr>
          <a:xfrm>
            <a:off x="0" y="0"/>
            <a:ext cx="9146100" cy="514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3653384" y="1238530"/>
            <a:ext cx="1788557" cy="2608600"/>
          </a:xfrm>
          <a:custGeom>
            <a:avLst/>
            <a:gdLst/>
            <a:ahLst/>
            <a:cxnLst/>
            <a:rect l="l" t="t" r="r" b="b"/>
            <a:pathLst>
              <a:path w="4933949" h="7196138" extrusionOk="0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g footers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30970" y="4905900"/>
            <a:ext cx="324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/Pause B">
  <p:cSld name="Front/Pause B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/>
          <p:nvPr/>
        </p:nvSpPr>
        <p:spPr>
          <a:xfrm>
            <a:off x="0" y="0"/>
            <a:ext cx="9146100" cy="514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2"/>
          <p:cNvSpPr/>
          <p:nvPr/>
        </p:nvSpPr>
        <p:spPr>
          <a:xfrm>
            <a:off x="3653384" y="1238530"/>
            <a:ext cx="1788557" cy="2608600"/>
          </a:xfrm>
          <a:custGeom>
            <a:avLst/>
            <a:gdLst/>
            <a:ahLst/>
            <a:cxnLst/>
            <a:rect l="l" t="t" r="r" b="b"/>
            <a:pathLst>
              <a:path w="4933949" h="7196138" extrusionOk="0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87" name="Google Shape;87;p12"/>
          <p:cNvSpPr/>
          <p:nvPr/>
        </p:nvSpPr>
        <p:spPr>
          <a:xfrm>
            <a:off x="0" y="4905900"/>
            <a:ext cx="9146100" cy="2376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67500" tIns="35100" rIns="67500" bIns="35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None/>
            </a:pPr>
            <a:endParaRPr sz="12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2"/>
          <p:cNvSpPr/>
          <p:nvPr/>
        </p:nvSpPr>
        <p:spPr>
          <a:xfrm>
            <a:off x="0" y="0"/>
            <a:ext cx="9146100" cy="378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67500" tIns="35100" rIns="67500" bIns="35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None/>
            </a:pPr>
            <a:endParaRPr sz="12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Palatino Linotype"/>
              <a:buNone/>
              <a:defRPr sz="5200"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Palatino Linotype"/>
              <a:buNone/>
              <a:defRPr sz="5200"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Palatino Linotype"/>
              <a:buNone/>
              <a:defRPr sz="5200"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Palatino Linotype"/>
              <a:buNone/>
              <a:defRPr sz="5200"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Palatino Linotype"/>
              <a:buNone/>
              <a:defRPr sz="5200"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Palatino Linotype"/>
              <a:buNone/>
              <a:defRPr sz="5200"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Palatino Linotype"/>
              <a:buNone/>
              <a:defRPr sz="5200"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Palatino Linotype"/>
              <a:buNone/>
              <a:defRPr sz="5200"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Palatino Linotype"/>
              <a:buNone/>
              <a:defRPr sz="5200"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Font typeface="Palatino Linotype"/>
              <a:buNone/>
              <a:defRPr sz="2800"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Font typeface="Palatino Linotype"/>
              <a:buNone/>
              <a:defRPr sz="2800"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lvl="2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Font typeface="Palatino Linotype"/>
              <a:buNone/>
              <a:defRPr sz="2800"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lvl="3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Font typeface="Palatino Linotype"/>
              <a:buNone/>
              <a:defRPr sz="2800"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lvl="4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Font typeface="Palatino Linotype"/>
              <a:buNone/>
              <a:defRPr sz="2800"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lvl="5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Font typeface="Palatino Linotype"/>
              <a:buNone/>
              <a:defRPr sz="2800"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lvl="6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Font typeface="Palatino Linotype"/>
              <a:buNone/>
              <a:defRPr sz="2800"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lvl="7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Font typeface="Palatino Linotype"/>
              <a:buNone/>
              <a:defRPr sz="2800"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lvl="8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Font typeface="Palatino Linotype"/>
              <a:buNone/>
              <a:defRPr sz="2800"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3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rtl="0">
              <a:spcBef>
                <a:spcPts val="300"/>
              </a:spcBef>
              <a:spcAft>
                <a:spcPts val="0"/>
              </a:spcAft>
              <a:buSzPts val="1400"/>
              <a:buChar char="–"/>
              <a:defRPr/>
            </a:lvl2pPr>
            <a:lvl3pPr marL="1371600" lvl="2" indent="-317500" rtl="0">
              <a:spcBef>
                <a:spcPts val="3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rtl="0">
              <a:spcBef>
                <a:spcPts val="300"/>
              </a:spcBef>
              <a:spcAft>
                <a:spcPts val="0"/>
              </a:spcAft>
              <a:buSzPts val="1400"/>
              <a:buChar char="–"/>
              <a:defRPr/>
            </a:lvl4pPr>
            <a:lvl5pPr marL="2286000" lvl="4" indent="-317500" rtl="0">
              <a:spcBef>
                <a:spcPts val="300"/>
              </a:spcBef>
              <a:spcAft>
                <a:spcPts val="0"/>
              </a:spcAft>
              <a:buSzPts val="1400"/>
              <a:buChar char="»"/>
              <a:defRPr/>
            </a:lvl5pPr>
            <a:lvl6pPr marL="2743200" lvl="5" indent="-317500" rtl="0">
              <a:spcBef>
                <a:spcPts val="300"/>
              </a:spcBef>
              <a:spcAft>
                <a:spcPts val="0"/>
              </a:spcAft>
              <a:buSzPts val="1400"/>
              <a:buChar char="»"/>
              <a:defRPr/>
            </a:lvl6pPr>
            <a:lvl7pPr marL="3200400" lvl="6" indent="-317500" rtl="0">
              <a:spcBef>
                <a:spcPts val="300"/>
              </a:spcBef>
              <a:spcAft>
                <a:spcPts val="0"/>
              </a:spcAft>
              <a:buSzPts val="1400"/>
              <a:buChar char="»"/>
              <a:defRPr/>
            </a:lvl7pPr>
            <a:lvl8pPr marL="3657600" lvl="7" indent="-317500" rtl="0">
              <a:spcBef>
                <a:spcPts val="300"/>
              </a:spcBef>
              <a:spcAft>
                <a:spcPts val="0"/>
              </a:spcAft>
              <a:buSzPts val="1400"/>
              <a:buChar char="»"/>
              <a:defRPr/>
            </a:lvl8pPr>
            <a:lvl9pPr marL="4114800" lvl="8" indent="-317500" rtl="0">
              <a:spcBef>
                <a:spcPts val="300"/>
              </a:spcBef>
              <a:spcAft>
                <a:spcPts val="0"/>
              </a:spcAft>
              <a:buSzPts val="1400"/>
              <a:buChar char="»"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">
  <p:cSld name="One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1331219" y="319595"/>
            <a:ext cx="69852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Font typeface="Palatino Linotype"/>
              <a:buNone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1331275" y="1279800"/>
            <a:ext cx="6985200" cy="3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•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–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•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–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30970" y="4905900"/>
            <a:ext cx="324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239">
          <p15:clr>
            <a:srgbClr val="F26B43"/>
          </p15:clr>
        </p15:guide>
        <p15:guide id="2" pos="838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ront A">
  <p:cSld name="Front A">
    <p:bg>
      <p:bgPr>
        <a:solidFill>
          <a:schemeClr val="dk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>
            <a:off x="0" y="0"/>
            <a:ext cx="9144000" cy="51462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Verdana"/>
              <a:buNone/>
            </a:pP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4"/>
          <p:cNvSpPr/>
          <p:nvPr/>
        </p:nvSpPr>
        <p:spPr>
          <a:xfrm>
            <a:off x="189025" y="189000"/>
            <a:ext cx="320707" cy="467749"/>
          </a:xfrm>
          <a:custGeom>
            <a:avLst/>
            <a:gdLst/>
            <a:ahLst/>
            <a:cxnLst/>
            <a:rect l="l" t="t" r="r" b="b"/>
            <a:pathLst>
              <a:path w="4933949" h="7196138" extrusionOk="0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87419" y="2658838"/>
            <a:ext cx="8131200" cy="20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Font typeface="Palatino Linotype"/>
              <a:buNone/>
              <a:defRPr sz="600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85328" y="1278731"/>
            <a:ext cx="8131200" cy="12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alatino Linotype"/>
              <a:buNone/>
              <a:defRPr sz="230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Char char="–"/>
              <a:defRPr/>
            </a:lvl2pPr>
            <a:lvl3pPr lvl="2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lvl="3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Char char="–"/>
              <a:defRPr/>
            </a:lvl4pPr>
            <a:lvl5pPr lvl="4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Char char="»"/>
              <a:defRPr/>
            </a:lvl5pPr>
            <a:lvl6pPr lvl="5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Char char="»"/>
              <a:defRPr/>
            </a:lvl6pPr>
            <a:lvl7pPr lvl="6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Char char="»"/>
              <a:defRPr/>
            </a:lvl7pPr>
            <a:lvl8pPr lvl="7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Char char="»"/>
              <a:defRPr/>
            </a:lvl8pPr>
            <a:lvl9pPr lvl="8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Char char="»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630970" y="4905900"/>
            <a:ext cx="324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34" name="Google Shape;34;p4" descr="{&quot;templafy&quot;:{&quot;id&quot;:&quot;ae5b2190-d310-4331-b7a7-41b476fedecc&quot;}}" title="UserProfile.Offices.Workarea_{{DocumentLanguage}}"/>
          <p:cNvSpPr/>
          <p:nvPr/>
        </p:nvSpPr>
        <p:spPr>
          <a:xfrm>
            <a:off x="1331219" y="4905900"/>
            <a:ext cx="25482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DTU Compute</a:t>
            </a:r>
            <a:endParaRPr sz="500"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" descr="{&quot;templafy&quot;:{&quot;id&quot;:&quot;b82370cb-a8da-4b3e-855f-14042c3eeff6&quot;}}" title="Form.Date"/>
          <p:cNvSpPr/>
          <p:nvPr/>
        </p:nvSpPr>
        <p:spPr>
          <a:xfrm>
            <a:off x="188547" y="4905900"/>
            <a:ext cx="8280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Arial"/>
              <a:buNone/>
            </a:pPr>
            <a:r>
              <a:rPr lang="en" sz="5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1. maj 2019</a:t>
            </a:r>
            <a:endParaRPr sz="5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" descr="{&quot;templafy&quot;:{&quot;id&quot;:&quot;90745d99-5742-41be-95c6-a7c92d2f3215&quot;}}" title="Form.PresentationTitle"/>
          <p:cNvSpPr txBox="1"/>
          <p:nvPr/>
        </p:nvSpPr>
        <p:spPr>
          <a:xfrm>
            <a:off x="4193912" y="4905900"/>
            <a:ext cx="4122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Optiske bølgeledere</a:t>
            </a:r>
            <a:endParaRPr sz="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17">
          <p15:clr>
            <a:srgbClr val="F26B43"/>
          </p15:clr>
        </p15:guide>
        <p15:guide id="2" pos="5239">
          <p15:clr>
            <a:srgbClr val="F26B4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B">
  <p:cSld name="Front B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187419" y="2658838"/>
            <a:ext cx="8131200" cy="20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Font typeface="Palatino Linotype"/>
              <a:buNone/>
              <a:defRPr sz="60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185328" y="1278731"/>
            <a:ext cx="8131200" cy="12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alatino Linotype"/>
              <a:buNone/>
              <a:defRPr sz="23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lvl="2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lvl="3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lvl="4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lvl="5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6pPr>
            <a:lvl7pPr lvl="6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7pPr>
            <a:lvl8pPr lvl="7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8pPr>
            <a:lvl9pPr lvl="8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630970" y="4905900"/>
            <a:ext cx="324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17">
          <p15:clr>
            <a:srgbClr val="F26B43"/>
          </p15:clr>
        </p15:guide>
        <p15:guide id="2" pos="5239">
          <p15:clr>
            <a:srgbClr val="F26B43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331219" y="319595"/>
            <a:ext cx="69852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Font typeface="Palatino Linotype"/>
              <a:buNone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331275" y="1279799"/>
            <a:ext cx="3308100" cy="3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•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–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•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–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5009158" y="1279799"/>
            <a:ext cx="3307200" cy="3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•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–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•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–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 sz="1400"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630970" y="4905900"/>
            <a:ext cx="324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839">
          <p15:clr>
            <a:srgbClr val="F26B43"/>
          </p15:clr>
        </p15:guide>
        <p15:guide id="2" pos="2922">
          <p15:clr>
            <a:srgbClr val="F26B43"/>
          </p15:clr>
        </p15:guide>
        <p15:guide id="3" pos="3154">
          <p15:clr>
            <a:srgbClr val="F26B43"/>
          </p15:clr>
        </p15:guide>
        <p15:guide id="4" pos="5239">
          <p15:clr>
            <a:srgbClr val="F26B43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two pictures">
  <p:cSld name="Text and two pictur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1331219" y="319595"/>
            <a:ext cx="45372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Font typeface="Palatino Linotype"/>
              <a:buNone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1331219" y="1279746"/>
            <a:ext cx="4537200" cy="3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•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–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•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–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>
            <a:spLocks noGrp="1"/>
          </p:cNvSpPr>
          <p:nvPr>
            <p:ph type="pic" idx="2"/>
          </p:nvPr>
        </p:nvSpPr>
        <p:spPr>
          <a:xfrm>
            <a:off x="6249230" y="637300"/>
            <a:ext cx="2894700" cy="18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>
            <a:spLocks noGrp="1"/>
          </p:cNvSpPr>
          <p:nvPr>
            <p:ph type="pic" idx="3"/>
          </p:nvPr>
        </p:nvSpPr>
        <p:spPr>
          <a:xfrm>
            <a:off x="6249230" y="2672788"/>
            <a:ext cx="2894700" cy="18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630970" y="4905900"/>
            <a:ext cx="324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696">
          <p15:clr>
            <a:srgbClr val="F26B43"/>
          </p15:clr>
        </p15:guide>
        <p15:guide id="2" pos="3936">
          <p15:clr>
            <a:srgbClr val="F26B43"/>
          </p15:clr>
        </p15:guide>
        <p15:guide id="3" pos="838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pictures and text">
  <p:cSld name="Two pictures and 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3166436" y="319595"/>
            <a:ext cx="51501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Font typeface="Palatino Linotype"/>
              <a:buNone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1"/>
          </p:nvPr>
        </p:nvSpPr>
        <p:spPr>
          <a:xfrm>
            <a:off x="3166436" y="1279746"/>
            <a:ext cx="5150100" cy="3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•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–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lvl="2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•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–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»"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58" name="Google Shape;58;p8"/>
          <p:cNvSpPr>
            <a:spLocks noGrp="1"/>
          </p:cNvSpPr>
          <p:nvPr>
            <p:ph type="pic" idx="2"/>
          </p:nvPr>
        </p:nvSpPr>
        <p:spPr>
          <a:xfrm>
            <a:off x="-1" y="985892"/>
            <a:ext cx="2781300" cy="18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>
            <a:spLocks noGrp="1"/>
          </p:cNvSpPr>
          <p:nvPr>
            <p:ph type="pic" idx="3"/>
          </p:nvPr>
        </p:nvSpPr>
        <p:spPr>
          <a:xfrm>
            <a:off x="-1" y="2976115"/>
            <a:ext cx="2781300" cy="18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8630970" y="4905900"/>
            <a:ext cx="324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239">
          <p15:clr>
            <a:srgbClr val="F26B43"/>
          </p15:clr>
        </p15:guide>
        <p15:guide id="2" pos="1995">
          <p15:clr>
            <a:srgbClr val="F26B43"/>
          </p15:clr>
        </p15:guide>
        <p15:guide id="3" pos="1751">
          <p15:clr>
            <a:srgbClr val="F26B43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185762" y="735545"/>
            <a:ext cx="28056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Font typeface="Palatino Linotype"/>
              <a:buNone/>
              <a:defRPr sz="1800"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1"/>
          </p:nvPr>
        </p:nvSpPr>
        <p:spPr>
          <a:xfrm>
            <a:off x="185762" y="3305363"/>
            <a:ext cx="2805600" cy="13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2"/>
          </p:nvPr>
        </p:nvSpPr>
        <p:spPr>
          <a:xfrm>
            <a:off x="3167478" y="734400"/>
            <a:ext cx="2805600" cy="3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3"/>
          </p:nvPr>
        </p:nvSpPr>
        <p:spPr>
          <a:xfrm>
            <a:off x="3167478" y="3305174"/>
            <a:ext cx="2805600" cy="13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4"/>
          </p:nvPr>
        </p:nvSpPr>
        <p:spPr>
          <a:xfrm>
            <a:off x="6149194" y="734400"/>
            <a:ext cx="2805600" cy="3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5"/>
          </p:nvPr>
        </p:nvSpPr>
        <p:spPr>
          <a:xfrm>
            <a:off x="6149194" y="3305174"/>
            <a:ext cx="2805600" cy="13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»"/>
              <a:defRPr sz="900"/>
            </a:lvl9pPr>
          </a:lstStyle>
          <a:p>
            <a:endParaRPr/>
          </a:p>
        </p:txBody>
      </p:sp>
      <p:sp>
        <p:nvSpPr>
          <p:cNvPr id="69" name="Google Shape;69;p9"/>
          <p:cNvSpPr>
            <a:spLocks noGrp="1"/>
          </p:cNvSpPr>
          <p:nvPr>
            <p:ph type="pic" idx="6"/>
          </p:nvPr>
        </p:nvSpPr>
        <p:spPr>
          <a:xfrm>
            <a:off x="185762" y="1159712"/>
            <a:ext cx="2805600" cy="19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>
            <a:spLocks noGrp="1"/>
          </p:cNvSpPr>
          <p:nvPr>
            <p:ph type="pic" idx="7"/>
          </p:nvPr>
        </p:nvSpPr>
        <p:spPr>
          <a:xfrm>
            <a:off x="3167777" y="1161436"/>
            <a:ext cx="2805600" cy="19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>
            <a:spLocks noGrp="1"/>
          </p:cNvSpPr>
          <p:nvPr>
            <p:ph type="pic" idx="8"/>
          </p:nvPr>
        </p:nvSpPr>
        <p:spPr>
          <a:xfrm>
            <a:off x="6149793" y="1159712"/>
            <a:ext cx="2805600" cy="19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8630970" y="4905900"/>
            <a:ext cx="324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17">
          <p15:clr>
            <a:srgbClr val="F26B43"/>
          </p15:clr>
        </p15:guide>
        <p15:guide id="2" pos="5642">
          <p15:clr>
            <a:srgbClr val="F26B43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un titel">
  <p:cSld name="Kun titel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1331219" y="319595"/>
            <a:ext cx="69852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Font typeface="Palatino Linotype"/>
              <a:buNone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70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630970" y="4905900"/>
            <a:ext cx="324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838">
          <p15:clr>
            <a:srgbClr val="F26B43"/>
          </p15:clr>
        </p15:guide>
        <p15:guide id="2" pos="5239">
          <p15:clr>
            <a:srgbClr val="F26B43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89025" y="189000"/>
            <a:ext cx="320707" cy="467749"/>
          </a:xfrm>
          <a:custGeom>
            <a:avLst/>
            <a:gdLst/>
            <a:ahLst/>
            <a:cxnLst/>
            <a:rect l="l" t="t" r="r" b="b"/>
            <a:pathLst>
              <a:path w="4933949" h="7196138" extrusionOk="0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" name="Google Shape;7;p1"/>
          <p:cNvSpPr/>
          <p:nvPr/>
        </p:nvSpPr>
        <p:spPr>
          <a:xfrm>
            <a:off x="0" y="4905900"/>
            <a:ext cx="9146100" cy="2376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67500" tIns="35100" rIns="67500" bIns="35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None/>
            </a:pPr>
            <a:endParaRPr sz="12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0" y="5184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500" b="0"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630970" y="4905900"/>
            <a:ext cx="324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5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5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5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5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5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5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5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5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5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331219" y="319595"/>
            <a:ext cx="69852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23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331219" y="1279746"/>
            <a:ext cx="6985200" cy="3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 descr="{&quot;templafy&quot;:{&quot;id&quot;:&quot;6f1e162d-bc1a-458a-bd45-266a3bedf3cf&quot;}}" title="UserProfile.Offices.Workarea_{{DocumentLanguage}}"/>
          <p:cNvSpPr/>
          <p:nvPr/>
        </p:nvSpPr>
        <p:spPr>
          <a:xfrm>
            <a:off x="1331219" y="4905900"/>
            <a:ext cx="25482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DTU Compute</a:t>
            </a:r>
            <a:endParaRPr sz="5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" descr="{&quot;templafy&quot;:{&quot;id&quot;:&quot;33219f0e-a7c0-49a0-800b-5683c9c8eb0f&quot;}}" title="Form.Date"/>
          <p:cNvSpPr/>
          <p:nvPr/>
        </p:nvSpPr>
        <p:spPr>
          <a:xfrm>
            <a:off x="188547" y="4905900"/>
            <a:ext cx="8280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</a:pPr>
            <a:r>
              <a:rPr lang="en" sz="5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 maj 2019</a:t>
            </a:r>
            <a:endParaRPr sz="5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" descr="{&quot;templafy&quot;:{&quot;id&quot;:&quot;0031a522-3abe-4a2d-8f3e-dcebf4904691&quot;}}" title="Form.PresentationTitle"/>
          <p:cNvSpPr txBox="1"/>
          <p:nvPr/>
        </p:nvSpPr>
        <p:spPr>
          <a:xfrm>
            <a:off x="4193912" y="4905900"/>
            <a:ext cx="41226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Optiske bølgeledere</a:t>
            </a:r>
            <a:endParaRPr sz="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0" y="0"/>
            <a:ext cx="9146100" cy="378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67500" tIns="35100" rIns="67500" bIns="35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None/>
            </a:pPr>
            <a:endParaRPr sz="12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1">
          <p15:clr>
            <a:srgbClr val="F26B43"/>
          </p15:clr>
        </p15:guide>
        <p15:guide id="2" orient="horz" pos="661">
          <p15:clr>
            <a:srgbClr val="F26B43"/>
          </p15:clr>
        </p15:guide>
        <p15:guide id="3" orient="horz" pos="805">
          <p15:clr>
            <a:srgbClr val="F26B43"/>
          </p15:clr>
        </p15:guide>
        <p15:guide id="4" orient="horz" pos="295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311700" y="721225"/>
            <a:ext cx="8520600" cy="207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evaluation of AI</a:t>
            </a:r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49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24th of January 2020</a:t>
            </a:r>
            <a:endParaRPr/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Lukas Leindals, Peter Grønning and Rasmus Bryld</a:t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7745875" y="4913875"/>
            <a:ext cx="688800" cy="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608900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" name="Google Shape;106;p15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107" name="Google Shape;107;p15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199" name="Google Shape;199;p24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74508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ANOVA assumptions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Normal distribution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0" name="Google Shape;200;p24"/>
          <p:cNvPicPr preferRelativeResize="0"/>
          <p:nvPr/>
        </p:nvPicPr>
        <p:blipFill rotWithShape="1">
          <a:blip r:embed="rId3">
            <a:alphaModFix/>
          </a:blip>
          <a:srcRect l="1390" t="26622" b="13604"/>
          <a:stretch/>
        </p:blipFill>
        <p:spPr>
          <a:xfrm>
            <a:off x="969788" y="2174750"/>
            <a:ext cx="7204424" cy="2695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4"/>
          <p:cNvSpPr txBox="1"/>
          <p:nvPr/>
        </p:nvSpPr>
        <p:spPr>
          <a:xfrm>
            <a:off x="4112700" y="1795050"/>
            <a:ext cx="49710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Q-Q plots</a:t>
            </a:r>
            <a:endParaRPr sz="1800"/>
          </a:p>
        </p:txBody>
      </p:sp>
      <p:sp>
        <p:nvSpPr>
          <p:cNvPr id="202" name="Google Shape;202;p24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" name="Google Shape;203;p24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204" name="Google Shape;204;p24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211" name="Google Shape;211;p25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74508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ANOVA assumptions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Equal variance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" name="Google Shape;21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7250" y="1147800"/>
            <a:ext cx="5737526" cy="354087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5"/>
          <p:cNvSpPr txBox="1"/>
          <p:nvPr/>
        </p:nvSpPr>
        <p:spPr>
          <a:xfrm>
            <a:off x="5191525" y="758550"/>
            <a:ext cx="49794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Boxplot</a:t>
            </a:r>
            <a:endParaRPr sz="1800"/>
          </a:p>
        </p:txBody>
      </p:sp>
      <p:sp>
        <p:nvSpPr>
          <p:cNvPr id="214" name="Google Shape;214;p25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25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216" name="Google Shape;216;p25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217" name="Google Shape;217;p25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23" name="Google Shape;223;p26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74508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Accuracy is around 70 %</a:t>
            </a: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KNN is the favorable classifier - due to less complexity</a:t>
            </a: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Significant difference between experiments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6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" name="Google Shape;225;p26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226" name="Google Shape;226;p26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</a:t>
            </a:r>
            <a:endParaRPr/>
          </a:p>
        </p:txBody>
      </p:sp>
      <p:sp>
        <p:nvSpPr>
          <p:cNvPr id="233" name="Google Shape;233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Phosphate in soil and the eﬀect on barley production</a:t>
            </a:r>
            <a:endParaRPr/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7"/>
          <p:cNvSpPr/>
          <p:nvPr/>
        </p:nvSpPr>
        <p:spPr>
          <a:xfrm>
            <a:off x="608900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7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27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237" name="Google Shape;237;p27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74508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 </a:t>
            </a: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DGT vs. olsenP</a:t>
            </a: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Influence of phosphorus</a:t>
            </a:r>
            <a:endParaRPr/>
          </a:p>
        </p:txBody>
      </p:sp>
      <p:pic>
        <p:nvPicPr>
          <p:cNvPr id="245" name="Google Shape;24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2540" y="642925"/>
            <a:ext cx="4116698" cy="3836049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8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247;p28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248" name="Google Shape;248;p28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9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255" name="Google Shape;255;p29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74508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Non-linear</a:t>
            </a: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Michaelis-Menten model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6" name="Google Shape;2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3500" y="630000"/>
            <a:ext cx="4114798" cy="4185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2442" y="2053797"/>
            <a:ext cx="1993482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9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" name="Google Shape;259;p29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260" name="Google Shape;260;p29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267" name="Google Shape;267;p30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74508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Parametric bootstrapping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Confidence intervals for parameter estimation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9 fold CV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Evaluation of models (MSE)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Wilcoxon Rank Sum test (non-parametric)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Comparison of models</a:t>
            </a:r>
            <a:endParaRPr/>
          </a:p>
          <a:p>
            <a:pPr marL="9144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Non-parametric bootstrap CI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Comparison of models</a:t>
            </a:r>
            <a:endParaRPr/>
          </a:p>
          <a:p>
            <a:pPr marL="9144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Permutation test (non parametric)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Test effect of phosphorus on harvest yield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0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9" name="Google Shape;269;p30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270" name="Google Shape;270;p30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Model parameters</a:t>
            </a:r>
            <a:endParaRPr/>
          </a:p>
        </p:txBody>
      </p:sp>
      <p:sp>
        <p:nvSpPr>
          <p:cNvPr id="277" name="Google Shape;277;p31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74508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Confidence intervals estimated using parametric bootstrapping</a:t>
            </a: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Interpretation of parameters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Google Shape;27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2119313"/>
            <a:ext cx="6248400" cy="120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1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" name="Google Shape;280;p31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281" name="Google Shape;281;p31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2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- 9-fold CV</a:t>
            </a:r>
            <a:endParaRPr/>
          </a:p>
        </p:txBody>
      </p:sp>
      <p:sp>
        <p:nvSpPr>
          <p:cNvPr id="288" name="Google Shape;288;p32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11034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•"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9" name="Google Shape;289;p32"/>
          <p:cNvPicPr preferRelativeResize="0"/>
          <p:nvPr/>
        </p:nvPicPr>
        <p:blipFill rotWithShape="1">
          <a:blip r:embed="rId3">
            <a:alphaModFix/>
          </a:blip>
          <a:srcRect l="29853" r="27340"/>
          <a:stretch/>
        </p:blipFill>
        <p:spPr>
          <a:xfrm>
            <a:off x="830400" y="1195600"/>
            <a:ext cx="2490692" cy="359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3650" y="230700"/>
            <a:ext cx="4556650" cy="455665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2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" name="Google Shape;292;p32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293" name="Google Shape;293;p32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3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difference in performance</a:t>
            </a:r>
            <a:endParaRPr/>
          </a:p>
        </p:txBody>
      </p:sp>
      <p:sp>
        <p:nvSpPr>
          <p:cNvPr id="300" name="Google Shape;300;p33"/>
          <p:cNvSpPr txBox="1">
            <a:spLocks noGrp="1"/>
          </p:cNvSpPr>
          <p:nvPr>
            <p:ph type="body" idx="1"/>
          </p:nvPr>
        </p:nvSpPr>
        <p:spPr>
          <a:xfrm>
            <a:off x="908050" y="1092075"/>
            <a:ext cx="6210300" cy="35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Estimated difference in performance: -294.93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P-value = 0.014, CI = ]-495; 120]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endParaRPr/>
          </a:p>
        </p:txBody>
      </p:sp>
      <p:pic>
        <p:nvPicPr>
          <p:cNvPr id="301" name="Google Shape;3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0875" y="1584525"/>
            <a:ext cx="3170722" cy="317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00" y="1553050"/>
            <a:ext cx="5381014" cy="31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3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4" name="Google Shape;304;p33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305" name="Google Shape;305;p33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</a:t>
            </a:r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Human arm trajectories in obstacle avoidance</a:t>
            </a:r>
            <a:endParaRPr/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" name="Google Shape;116;p16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117" name="Google Shape;117;p16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  <p:sp>
        <p:nvSpPr>
          <p:cNvPr id="119" name="Google Shape;119;p16"/>
          <p:cNvSpPr txBox="1">
            <a:spLocks noGrp="1"/>
          </p:cNvSpPr>
          <p:nvPr>
            <p:ph type="ctrTitle"/>
          </p:nvPr>
        </p:nvSpPr>
        <p:spPr>
          <a:xfrm>
            <a:off x="3776100" y="155025"/>
            <a:ext cx="1251300" cy="20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80000"/>
                </a:solidFill>
              </a:rPr>
              <a:t>Project  1</a:t>
            </a:r>
            <a:endParaRPr sz="1400">
              <a:solidFill>
                <a:srgbClr val="98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effect of phosphorus</a:t>
            </a:r>
            <a:endParaRPr/>
          </a:p>
        </p:txBody>
      </p:sp>
      <p:sp>
        <p:nvSpPr>
          <p:cNvPr id="312" name="Google Shape;312;p34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74508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3" name="Google Shape;31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8625" y="1271050"/>
            <a:ext cx="3688825" cy="348822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4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5" name="Google Shape;315;p34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316" name="Google Shape;316;p34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317" name="Google Shape;317;p34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  <p:pic>
        <p:nvPicPr>
          <p:cNvPr id="318" name="Google Shape;31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6988" y="2167063"/>
            <a:ext cx="2867025" cy="9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24" name="Google Shape;324;p35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74508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DGT is better than olsenP</a:t>
            </a: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Influence of phosphorus on yield is not significant</a:t>
            </a: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5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6" name="Google Shape;326;p35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327" name="Google Shape;327;p35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328" name="Google Shape;328;p35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74508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 and experiment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Predicting the participant in experiment 5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Does the experiment matter?</a:t>
            </a:r>
            <a:endParaRPr/>
          </a:p>
        </p:txBody>
      </p:sp>
      <p:pic>
        <p:nvPicPr>
          <p:cNvPr id="126" name="Google Shape;12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8751" y="1928825"/>
            <a:ext cx="5854824" cy="292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17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129" name="Google Shape;129;p17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- models</a:t>
            </a:r>
            <a:endParaRPr/>
          </a:p>
        </p:txBody>
      </p:sp>
      <p:pic>
        <p:nvPicPr>
          <p:cNvPr id="136" name="Google Shape;136;p18"/>
          <p:cNvPicPr preferRelativeResize="0"/>
          <p:nvPr/>
        </p:nvPicPr>
        <p:blipFill rotWithShape="1">
          <a:blip r:embed="rId3">
            <a:alphaModFix/>
          </a:blip>
          <a:srcRect l="-3190" t="-1470" r="3190" b="1470"/>
          <a:stretch/>
        </p:blipFill>
        <p:spPr>
          <a:xfrm>
            <a:off x="4316875" y="406088"/>
            <a:ext cx="4331325" cy="433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35619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KNN and MLR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Low complexity</a:t>
            </a:r>
            <a:endParaRPr dirty="0"/>
          </a:p>
          <a:p>
            <a:pPr marL="9144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Evaluation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Leave-One-Out Cross validation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Accuracy with Jeffrey CI’s</a:t>
            </a:r>
            <a:endParaRPr dirty="0"/>
          </a:p>
          <a:p>
            <a:pPr marL="9144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Comparison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McNemar</a:t>
            </a:r>
            <a:endParaRPr dirty="0"/>
          </a:p>
        </p:txBody>
      </p:sp>
      <p:sp>
        <p:nvSpPr>
          <p:cNvPr id="138" name="Google Shape;138;p18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" name="Google Shape;139;p18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140" name="Google Shape;140;p18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9684" y="525272"/>
            <a:ext cx="4108325" cy="410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- One-Way ANOVA</a:t>
            </a:r>
            <a:endParaRPr/>
          </a:p>
        </p:txBody>
      </p:sp>
      <p:sp>
        <p:nvSpPr>
          <p:cNvPr id="148" name="Google Shape;148;p19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39600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Compress each curve to a single value</a:t>
            </a:r>
            <a:endParaRPr/>
          </a:p>
          <a:p>
            <a:pPr marL="9144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Max - Min</a:t>
            </a:r>
            <a:endParaRPr/>
          </a:p>
          <a:p>
            <a:pPr marL="9144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3 one-way ANOVAs, one for each axis</a:t>
            </a: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P-values must be adjusted</a:t>
            </a:r>
            <a:endParaRPr/>
          </a:p>
          <a:p>
            <a:pPr marL="9144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914400" lvl="1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Bonferroni and Benjamini-Hochberg</a:t>
            </a:r>
            <a:endParaRPr/>
          </a:p>
        </p:txBody>
      </p:sp>
      <p:sp>
        <p:nvSpPr>
          <p:cNvPr id="149" name="Google Shape;149;p19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" name="Google Shape;150;p19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151" name="Google Shape;151;p19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0"/>
          <p:cNvPicPr preferRelativeResize="0"/>
          <p:nvPr/>
        </p:nvPicPr>
        <p:blipFill rotWithShape="1">
          <a:blip r:embed="rId3">
            <a:alphaModFix/>
          </a:blip>
          <a:srcRect l="29240" r="25313"/>
          <a:stretch/>
        </p:blipFill>
        <p:spPr>
          <a:xfrm>
            <a:off x="979726" y="1278725"/>
            <a:ext cx="2326799" cy="316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0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LOOCV</a:t>
            </a:r>
            <a:endParaRPr/>
          </a:p>
        </p:txBody>
      </p:sp>
      <p:pic>
        <p:nvPicPr>
          <p:cNvPr id="159" name="Google Shape;15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5228" y="1278725"/>
            <a:ext cx="5337601" cy="316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0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" name="Google Shape;161;p20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162" name="Google Shape;162;p20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163" name="Google Shape;163;p20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Comparing the models</a:t>
            </a:r>
            <a:endParaRPr/>
          </a:p>
        </p:txBody>
      </p:sp>
      <p:pic>
        <p:nvPicPr>
          <p:cNvPr id="169" name="Google Shape;16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325" y="1170275"/>
            <a:ext cx="7218473" cy="370545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1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21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172" name="Google Shape;172;p21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173" name="Google Shape;173;p21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ANOVA</a:t>
            </a:r>
            <a:endParaRPr/>
          </a:p>
        </p:txBody>
      </p:sp>
      <p:pic>
        <p:nvPicPr>
          <p:cNvPr id="179" name="Google Shape;1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2050" y="1676400"/>
            <a:ext cx="6819900" cy="179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2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" name="Google Shape;181;p22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182" name="Google Shape;182;p22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 txBox="1">
            <a:spLocks noGrp="1"/>
          </p:cNvSpPr>
          <p:nvPr>
            <p:ph type="title"/>
          </p:nvPr>
        </p:nvSpPr>
        <p:spPr>
          <a:xfrm>
            <a:off x="908050" y="519375"/>
            <a:ext cx="8520600" cy="5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1"/>
          </p:nvPr>
        </p:nvSpPr>
        <p:spPr>
          <a:xfrm>
            <a:off x="908050" y="1195600"/>
            <a:ext cx="7450800" cy="341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KNN vs MLR</a:t>
            </a: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Min-max / mean</a:t>
            </a: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ANOVA assumptions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3"/>
          <p:cNvSpPr/>
          <p:nvPr/>
        </p:nvSpPr>
        <p:spPr>
          <a:xfrm>
            <a:off x="7694225" y="4919000"/>
            <a:ext cx="681900" cy="207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23"/>
          <p:cNvGrpSpPr/>
          <p:nvPr/>
        </p:nvGrpSpPr>
        <p:grpSpPr>
          <a:xfrm>
            <a:off x="608900" y="4919000"/>
            <a:ext cx="1594500" cy="207300"/>
            <a:chOff x="608900" y="4919000"/>
            <a:chExt cx="1594500" cy="207300"/>
          </a:xfrm>
        </p:grpSpPr>
        <p:sp>
          <p:nvSpPr>
            <p:cNvPr id="192" name="Google Shape;192;p23"/>
            <p:cNvSpPr/>
            <p:nvPr/>
          </p:nvSpPr>
          <p:spPr>
            <a:xfrm>
              <a:off x="608900" y="4919000"/>
              <a:ext cx="6819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24. Jan. 2020</a:t>
              </a:r>
              <a:endParaRPr sz="600" b="1">
                <a:solidFill>
                  <a:srgbClr val="FFFFFF"/>
                </a:solidFill>
              </a:endParaRPr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1294700" y="4919000"/>
              <a:ext cx="908700" cy="207300"/>
            </a:xfrm>
            <a:prstGeom prst="rect">
              <a:avLst/>
            </a:prstGeom>
            <a:solidFill>
              <a:srgbClr val="980000"/>
            </a:solidFill>
            <a:ln w="9525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>
                  <a:solidFill>
                    <a:srgbClr val="FFFFFF"/>
                  </a:solidFill>
                </a:rPr>
                <a:t>DTU Compute</a:t>
              </a:r>
              <a:endParaRPr sz="6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DTU">
      <a:dk1>
        <a:srgbClr val="000000"/>
      </a:dk1>
      <a:lt1>
        <a:srgbClr val="FFFFFF"/>
      </a:lt1>
      <a:dk2>
        <a:srgbClr val="990000"/>
      </a:dk2>
      <a:lt2>
        <a:srgbClr val="79238E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2F3EEA"/>
      </a:hlink>
      <a:folHlink>
        <a:srgbClr val="99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418</Words>
  <Application>Microsoft Office PowerPoint</Application>
  <PresentationFormat>Skærmshow (16:9)</PresentationFormat>
  <Paragraphs>152</Paragraphs>
  <Slides>21</Slides>
  <Notes>21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21</vt:i4>
      </vt:variant>
    </vt:vector>
  </HeadingPairs>
  <TitlesOfParts>
    <vt:vector size="25" baseType="lpstr">
      <vt:lpstr>Palatino Linotype</vt:lpstr>
      <vt:lpstr>Arial</vt:lpstr>
      <vt:lpstr>Verdana</vt:lpstr>
      <vt:lpstr>Blank</vt:lpstr>
      <vt:lpstr>Statistical evaluation of AI</vt:lpstr>
      <vt:lpstr>Project 1</vt:lpstr>
      <vt:lpstr>Introduction</vt:lpstr>
      <vt:lpstr>Method - models</vt:lpstr>
      <vt:lpstr>Method - One-Way ANOVA</vt:lpstr>
      <vt:lpstr>Results - LOOCV</vt:lpstr>
      <vt:lpstr>Results - Comparing the models</vt:lpstr>
      <vt:lpstr>Results - ANOVA</vt:lpstr>
      <vt:lpstr>Discussion</vt:lpstr>
      <vt:lpstr>Discussion</vt:lpstr>
      <vt:lpstr>Discussion</vt:lpstr>
      <vt:lpstr>Conclusion</vt:lpstr>
      <vt:lpstr>Project 2</vt:lpstr>
      <vt:lpstr>Introduction</vt:lpstr>
      <vt:lpstr>Methods</vt:lpstr>
      <vt:lpstr>Methods</vt:lpstr>
      <vt:lpstr>Results - Model parameters</vt:lpstr>
      <vt:lpstr>Results - 9-fold CV</vt:lpstr>
      <vt:lpstr>Results - difference in performance</vt:lpstr>
      <vt:lpstr>Results - effect of phosphorus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evaluation of AI</dc:title>
  <cp:lastModifiedBy>Lukas Leindals</cp:lastModifiedBy>
  <cp:revision>1</cp:revision>
  <dcterms:modified xsi:type="dcterms:W3CDTF">2020-01-24T13:30:51Z</dcterms:modified>
</cp:coreProperties>
</file>